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4"/>
  </p:notesMasterIdLst>
  <p:handoutMasterIdLst>
    <p:handoutMasterId r:id="rId15"/>
  </p:handoutMasterIdLst>
  <p:sldIdLst>
    <p:sldId id="256" r:id="rId3"/>
    <p:sldId id="269" r:id="rId4"/>
    <p:sldId id="270" r:id="rId5"/>
    <p:sldId id="271" r:id="rId6"/>
    <p:sldId id="267" r:id="rId7"/>
    <p:sldId id="268" r:id="rId8"/>
    <p:sldId id="257" r:id="rId9"/>
    <p:sldId id="272" r:id="rId10"/>
    <p:sldId id="273" r:id="rId11"/>
    <p:sldId id="259"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204CD-6958-4A55-82AA-4AD73B3B6A19}" type="doc">
      <dgm:prSet loTypeId="urn:microsoft.com/office/officeart/2005/8/layout/process4" loCatId="list" qsTypeId="urn:microsoft.com/office/officeart/2005/8/quickstyle/simple1" qsCatId="simple" csTypeId="urn:microsoft.com/office/officeart/2005/8/colors/colorful3" csCatId="colorful" phldr="1"/>
      <dgm:spPr/>
      <dgm:t>
        <a:bodyPr/>
        <a:lstStyle/>
        <a:p>
          <a:endParaRPr lang="en-US"/>
        </a:p>
      </dgm:t>
    </dgm:pt>
    <dgm:pt modelId="{C712D637-7FF1-401C-9304-F85D1B95B226}">
      <dgm:prSet phldrT="[Text]"/>
      <dgm:spPr/>
      <dgm:t>
        <a:bodyPr/>
        <a:lstStyle/>
        <a:p>
          <a:r>
            <a:rPr lang="en-US" dirty="0"/>
            <a:t>Step 1 – Gather your menu information</a:t>
          </a:r>
        </a:p>
      </dgm:t>
      <dgm:extLst>
        <a:ext uri="{E40237B7-FDA0-4F09-8148-C483321AD2D9}">
          <dgm14:cNvPr xmlns:dgm14="http://schemas.microsoft.com/office/drawing/2010/diagram" id="0" name="" descr="Segmented Process" title="SmartArt"/>
        </a:ext>
      </dgm:extLst>
    </dgm:pt>
    <dgm:pt modelId="{05E1DD5C-7FEF-48F0-9651-C74D082ACBA9}" type="parTrans" cxnId="{9653D664-EC18-40D7-9F5E-3B27A70DCA4D}">
      <dgm:prSet/>
      <dgm:spPr/>
      <dgm:t>
        <a:bodyPr/>
        <a:lstStyle/>
        <a:p>
          <a:endParaRPr lang="en-US"/>
        </a:p>
      </dgm:t>
    </dgm:pt>
    <dgm:pt modelId="{F14B97BF-E90F-4D5A-A42B-6364BCB81249}" type="sibTrans" cxnId="{9653D664-EC18-40D7-9F5E-3B27A70DCA4D}">
      <dgm:prSet/>
      <dgm:spPr/>
      <dgm:t>
        <a:bodyPr/>
        <a:lstStyle/>
        <a:p>
          <a:endParaRPr lang="en-US"/>
        </a:p>
      </dgm:t>
    </dgm:pt>
    <dgm:pt modelId="{743FE7B1-011B-42E6-8768-1EB3E95741FA}">
      <dgm:prSet phldrT="[Text]"/>
      <dgm:spPr/>
      <dgm:t>
        <a:bodyPr/>
        <a:lstStyle/>
        <a:p>
          <a:r>
            <a:rPr lang="en-US" dirty="0"/>
            <a:t>Make a list of every menu item and recipe</a:t>
          </a:r>
        </a:p>
      </dgm:t>
    </dgm:pt>
    <dgm:pt modelId="{921AFB12-2D70-40FB-8AB1-299E0FF2C5A6}" type="parTrans" cxnId="{6D29C741-1B1E-4EBC-A0C7-F287A8ED285A}">
      <dgm:prSet/>
      <dgm:spPr/>
      <dgm:t>
        <a:bodyPr/>
        <a:lstStyle/>
        <a:p>
          <a:endParaRPr lang="en-US"/>
        </a:p>
      </dgm:t>
    </dgm:pt>
    <dgm:pt modelId="{FFAF77DD-A644-4C36-8908-6204BB0D9268}" type="sibTrans" cxnId="{6D29C741-1B1E-4EBC-A0C7-F287A8ED285A}">
      <dgm:prSet/>
      <dgm:spPr/>
      <dgm:t>
        <a:bodyPr/>
        <a:lstStyle/>
        <a:p>
          <a:endParaRPr lang="en-US"/>
        </a:p>
      </dgm:t>
    </dgm:pt>
    <dgm:pt modelId="{DA33CDF4-5B94-4B92-9E0A-4DFD4CBFAF2D}">
      <dgm:prSet phldrT="[Text]"/>
      <dgm:spPr/>
      <dgm:t>
        <a:bodyPr/>
        <a:lstStyle/>
        <a:p>
          <a:r>
            <a:rPr lang="en-US" dirty="0"/>
            <a:t>Identify the ingredients and brands you use in the recipes</a:t>
          </a:r>
        </a:p>
      </dgm:t>
    </dgm:pt>
    <dgm:pt modelId="{B7ECB8E0-4CD3-4804-BE8C-5260A5083C57}" type="parTrans" cxnId="{88A87FA6-C1EB-4109-9B9E-2FE10DE80F14}">
      <dgm:prSet/>
      <dgm:spPr/>
      <dgm:t>
        <a:bodyPr/>
        <a:lstStyle/>
        <a:p>
          <a:endParaRPr lang="en-US"/>
        </a:p>
      </dgm:t>
    </dgm:pt>
    <dgm:pt modelId="{D3EF4DE2-351E-4A5C-980A-1BBDC899AAC2}" type="sibTrans" cxnId="{88A87FA6-C1EB-4109-9B9E-2FE10DE80F14}">
      <dgm:prSet/>
      <dgm:spPr/>
      <dgm:t>
        <a:bodyPr/>
        <a:lstStyle/>
        <a:p>
          <a:endParaRPr lang="en-US"/>
        </a:p>
      </dgm:t>
    </dgm:pt>
    <dgm:pt modelId="{DB6AA457-F75F-415D-BDD5-92045774FE4B}">
      <dgm:prSet phldrT="[Text]"/>
      <dgm:spPr/>
      <dgm:t>
        <a:bodyPr/>
        <a:lstStyle/>
        <a:p>
          <a:r>
            <a:rPr lang="en-US" dirty="0"/>
            <a:t>Step 2 – Menu Analytics creates your nutrition report</a:t>
          </a:r>
        </a:p>
      </dgm:t>
    </dgm:pt>
    <dgm:pt modelId="{195DBB62-3C1E-4BED-ADB6-6E31CA6ABD63}" type="parTrans" cxnId="{93F76B4F-907D-4630-B1A9-C3BE3C102DFF}">
      <dgm:prSet/>
      <dgm:spPr/>
      <dgm:t>
        <a:bodyPr/>
        <a:lstStyle/>
        <a:p>
          <a:endParaRPr lang="en-US"/>
        </a:p>
      </dgm:t>
    </dgm:pt>
    <dgm:pt modelId="{C684833D-85CC-4010-A138-ABC65E139C69}" type="sibTrans" cxnId="{93F76B4F-907D-4630-B1A9-C3BE3C102DFF}">
      <dgm:prSet/>
      <dgm:spPr/>
      <dgm:t>
        <a:bodyPr/>
        <a:lstStyle/>
        <a:p>
          <a:endParaRPr lang="en-US"/>
        </a:p>
      </dgm:t>
    </dgm:pt>
    <dgm:pt modelId="{3FE03ED9-3066-4E28-8291-0B1764DC85D6}">
      <dgm:prSet phldrT="[Text]"/>
      <dgm:spPr/>
      <dgm:t>
        <a:bodyPr/>
        <a:lstStyle/>
        <a:p>
          <a:r>
            <a:rPr lang="en-US" dirty="0"/>
            <a:t>Menu Analytics analyzes all of your recipes and calculates nutritional values</a:t>
          </a:r>
        </a:p>
      </dgm:t>
    </dgm:pt>
    <dgm:pt modelId="{70F79093-990B-4C69-A0BC-6E28D692D24F}" type="parTrans" cxnId="{EF7A2011-FCAC-41A8-A305-634BF780B59D}">
      <dgm:prSet/>
      <dgm:spPr/>
      <dgm:t>
        <a:bodyPr/>
        <a:lstStyle/>
        <a:p>
          <a:endParaRPr lang="en-US"/>
        </a:p>
      </dgm:t>
    </dgm:pt>
    <dgm:pt modelId="{2D17DCF5-1F10-4F99-AFA5-9D17F12D0A73}" type="sibTrans" cxnId="{EF7A2011-FCAC-41A8-A305-634BF780B59D}">
      <dgm:prSet/>
      <dgm:spPr/>
      <dgm:t>
        <a:bodyPr/>
        <a:lstStyle/>
        <a:p>
          <a:endParaRPr lang="en-US"/>
        </a:p>
      </dgm:t>
    </dgm:pt>
    <dgm:pt modelId="{C3DC95A2-4D92-42C5-966E-8600E4BA31BD}">
      <dgm:prSet phldrT="[Text]"/>
      <dgm:spPr/>
      <dgm:t>
        <a:bodyPr/>
        <a:lstStyle/>
        <a:p>
          <a:r>
            <a:rPr lang="en-US" dirty="0"/>
            <a:t>Step 3 – Display the data as required by the FDA</a:t>
          </a:r>
        </a:p>
      </dgm:t>
    </dgm:pt>
    <dgm:pt modelId="{F9D94033-59E5-4228-A5F3-6CB272E77E3B}" type="parTrans" cxnId="{8A476EEB-6A39-4004-AD8C-BD56913E7B26}">
      <dgm:prSet/>
      <dgm:spPr/>
      <dgm:t>
        <a:bodyPr/>
        <a:lstStyle/>
        <a:p>
          <a:endParaRPr lang="en-US"/>
        </a:p>
      </dgm:t>
    </dgm:pt>
    <dgm:pt modelId="{A43E3114-C8AC-4F44-952D-8A0D6A8A6B45}" type="sibTrans" cxnId="{8A476EEB-6A39-4004-AD8C-BD56913E7B26}">
      <dgm:prSet/>
      <dgm:spPr/>
      <dgm:t>
        <a:bodyPr/>
        <a:lstStyle/>
        <a:p>
          <a:endParaRPr lang="en-US"/>
        </a:p>
      </dgm:t>
    </dgm:pt>
    <dgm:pt modelId="{17ACD041-408C-4E7D-B463-7267D32756A1}">
      <dgm:prSet phldrT="[Text]"/>
      <dgm:spPr/>
      <dgm:t>
        <a:bodyPr/>
        <a:lstStyle/>
        <a:p>
          <a:r>
            <a:rPr lang="en-US" dirty="0"/>
            <a:t>Add calorie counts to menu boards and printed menus</a:t>
          </a:r>
        </a:p>
      </dgm:t>
    </dgm:pt>
    <dgm:pt modelId="{209FC651-3F8E-4BF8-8C06-328027667041}" type="parTrans" cxnId="{EBCDDEFB-4955-4864-90AB-7D693BE5DA0A}">
      <dgm:prSet/>
      <dgm:spPr/>
      <dgm:t>
        <a:bodyPr/>
        <a:lstStyle/>
        <a:p>
          <a:endParaRPr lang="en-US"/>
        </a:p>
      </dgm:t>
    </dgm:pt>
    <dgm:pt modelId="{A6AA8096-532A-4378-9BB6-B585B46357E5}" type="sibTrans" cxnId="{EBCDDEFB-4955-4864-90AB-7D693BE5DA0A}">
      <dgm:prSet/>
      <dgm:spPr/>
      <dgm:t>
        <a:bodyPr/>
        <a:lstStyle/>
        <a:p>
          <a:endParaRPr lang="en-US"/>
        </a:p>
      </dgm:t>
    </dgm:pt>
    <dgm:pt modelId="{B5387FF0-0982-441E-9F8E-19335142671C}">
      <dgm:prSet phldrT="[Text]"/>
      <dgm:spPr/>
      <dgm:t>
        <a:bodyPr/>
        <a:lstStyle/>
        <a:p>
          <a:r>
            <a:rPr lang="en-US" dirty="0"/>
            <a:t>Create a document detailing all nutrition information for every menu item</a:t>
          </a:r>
        </a:p>
      </dgm:t>
    </dgm:pt>
    <dgm:pt modelId="{FE9534D2-E5E4-4494-A37E-5724362DB3AC}" type="parTrans" cxnId="{7F70C7BE-72E8-441E-B7CF-522ADEA91ECB}">
      <dgm:prSet/>
      <dgm:spPr/>
      <dgm:t>
        <a:bodyPr/>
        <a:lstStyle/>
        <a:p>
          <a:endParaRPr lang="en-US"/>
        </a:p>
      </dgm:t>
    </dgm:pt>
    <dgm:pt modelId="{0DB486FB-DB2E-4894-89D1-AA4679580390}" type="sibTrans" cxnId="{7F70C7BE-72E8-441E-B7CF-522ADEA91ECB}">
      <dgm:prSet/>
      <dgm:spPr/>
      <dgm:t>
        <a:bodyPr/>
        <a:lstStyle/>
        <a:p>
          <a:endParaRPr lang="en-US"/>
        </a:p>
      </dgm:t>
    </dgm:pt>
    <dgm:pt modelId="{15359882-5D71-455C-85C5-AA26D0FE7136}">
      <dgm:prSet phldrT="[Text]"/>
      <dgm:spPr/>
      <dgm:t>
        <a:bodyPr/>
        <a:lstStyle/>
        <a:p>
          <a:r>
            <a:rPr lang="en-US" dirty="0"/>
            <a:t>Menu Analytics provides a complete report on every recipe on your menu</a:t>
          </a:r>
        </a:p>
      </dgm:t>
    </dgm:pt>
    <dgm:pt modelId="{CB289CDB-DE0A-4BAB-8E4B-E79344845A57}" type="parTrans" cxnId="{BCAC0927-7C0A-4E50-8DB7-0752228A90A2}">
      <dgm:prSet/>
      <dgm:spPr/>
      <dgm:t>
        <a:bodyPr/>
        <a:lstStyle/>
        <a:p>
          <a:endParaRPr lang="en-US"/>
        </a:p>
      </dgm:t>
    </dgm:pt>
    <dgm:pt modelId="{0ED440D3-4318-49FB-848E-01EB2E48698E}" type="sibTrans" cxnId="{BCAC0927-7C0A-4E50-8DB7-0752228A90A2}">
      <dgm:prSet/>
      <dgm:spPr/>
      <dgm:t>
        <a:bodyPr/>
        <a:lstStyle/>
        <a:p>
          <a:endParaRPr lang="en-US"/>
        </a:p>
      </dgm:t>
    </dgm:pt>
    <dgm:pt modelId="{31D3AE5D-DA06-4E2D-9D68-F5531DFE7C2B}" type="pres">
      <dgm:prSet presAssocID="{CD5204CD-6958-4A55-82AA-4AD73B3B6A19}" presName="Name0" presStyleCnt="0">
        <dgm:presLayoutVars>
          <dgm:dir/>
          <dgm:animLvl val="lvl"/>
          <dgm:resizeHandles val="exact"/>
        </dgm:presLayoutVars>
      </dgm:prSet>
      <dgm:spPr/>
    </dgm:pt>
    <dgm:pt modelId="{127AFF01-F37D-42CC-8885-1689151201CD}" type="pres">
      <dgm:prSet presAssocID="{C3DC95A2-4D92-42C5-966E-8600E4BA31BD}" presName="boxAndChildren" presStyleCnt="0"/>
      <dgm:spPr/>
    </dgm:pt>
    <dgm:pt modelId="{588D9B7D-EC68-4FB0-96F2-2E47AC868059}" type="pres">
      <dgm:prSet presAssocID="{C3DC95A2-4D92-42C5-966E-8600E4BA31BD}" presName="parentTextBox" presStyleLbl="node1" presStyleIdx="0" presStyleCnt="3"/>
      <dgm:spPr/>
    </dgm:pt>
    <dgm:pt modelId="{B752F9F5-2482-4D52-A33E-BE0263F4B0EA}" type="pres">
      <dgm:prSet presAssocID="{C3DC95A2-4D92-42C5-966E-8600E4BA31BD}" presName="entireBox" presStyleLbl="node1" presStyleIdx="0" presStyleCnt="3"/>
      <dgm:spPr/>
    </dgm:pt>
    <dgm:pt modelId="{2DA8AD2F-BF50-4911-9A17-8274766C00A6}" type="pres">
      <dgm:prSet presAssocID="{C3DC95A2-4D92-42C5-966E-8600E4BA31BD}" presName="descendantBox" presStyleCnt="0"/>
      <dgm:spPr/>
    </dgm:pt>
    <dgm:pt modelId="{C4F2ADBF-C592-483D-A6FF-5DB9D2A90309}" type="pres">
      <dgm:prSet presAssocID="{17ACD041-408C-4E7D-B463-7267D32756A1}" presName="childTextBox" presStyleLbl="fgAccFollowNode1" presStyleIdx="0" presStyleCnt="6">
        <dgm:presLayoutVars>
          <dgm:bulletEnabled val="1"/>
        </dgm:presLayoutVars>
      </dgm:prSet>
      <dgm:spPr/>
    </dgm:pt>
    <dgm:pt modelId="{0F0AC827-ACAE-4C23-875D-A4B53006A73F}" type="pres">
      <dgm:prSet presAssocID="{B5387FF0-0982-441E-9F8E-19335142671C}" presName="childTextBox" presStyleLbl="fgAccFollowNode1" presStyleIdx="1" presStyleCnt="6">
        <dgm:presLayoutVars>
          <dgm:bulletEnabled val="1"/>
        </dgm:presLayoutVars>
      </dgm:prSet>
      <dgm:spPr/>
    </dgm:pt>
    <dgm:pt modelId="{7F8DEC81-0DCB-4545-8129-1A1632B41B5E}" type="pres">
      <dgm:prSet presAssocID="{C684833D-85CC-4010-A138-ABC65E139C69}" presName="sp" presStyleCnt="0"/>
      <dgm:spPr/>
    </dgm:pt>
    <dgm:pt modelId="{33200553-5A1C-45F1-A422-26ECCEDBD439}" type="pres">
      <dgm:prSet presAssocID="{DB6AA457-F75F-415D-BDD5-92045774FE4B}" presName="arrowAndChildren" presStyleCnt="0"/>
      <dgm:spPr/>
    </dgm:pt>
    <dgm:pt modelId="{7371425A-4D37-4FA7-A21E-1529F4324E45}" type="pres">
      <dgm:prSet presAssocID="{DB6AA457-F75F-415D-BDD5-92045774FE4B}" presName="parentTextArrow" presStyleLbl="node1" presStyleIdx="0" presStyleCnt="3"/>
      <dgm:spPr/>
    </dgm:pt>
    <dgm:pt modelId="{80AD606B-F25E-46DF-B405-18F7D2EAE74A}" type="pres">
      <dgm:prSet presAssocID="{DB6AA457-F75F-415D-BDD5-92045774FE4B}" presName="arrow" presStyleLbl="node1" presStyleIdx="1" presStyleCnt="3"/>
      <dgm:spPr/>
    </dgm:pt>
    <dgm:pt modelId="{72E9B7A5-E5DC-46EA-A30C-DAC09ADD2BF7}" type="pres">
      <dgm:prSet presAssocID="{DB6AA457-F75F-415D-BDD5-92045774FE4B}" presName="descendantArrow" presStyleCnt="0"/>
      <dgm:spPr/>
    </dgm:pt>
    <dgm:pt modelId="{A6EE397C-6C28-4128-BFFE-CFF44F70153F}" type="pres">
      <dgm:prSet presAssocID="{3FE03ED9-3066-4E28-8291-0B1764DC85D6}" presName="childTextArrow" presStyleLbl="fgAccFollowNode1" presStyleIdx="2" presStyleCnt="6">
        <dgm:presLayoutVars>
          <dgm:bulletEnabled val="1"/>
        </dgm:presLayoutVars>
      </dgm:prSet>
      <dgm:spPr/>
    </dgm:pt>
    <dgm:pt modelId="{3A1D0F6B-70BD-4A3F-B043-21597FE3B1EC}" type="pres">
      <dgm:prSet presAssocID="{15359882-5D71-455C-85C5-AA26D0FE7136}" presName="childTextArrow" presStyleLbl="fgAccFollowNode1" presStyleIdx="3" presStyleCnt="6">
        <dgm:presLayoutVars>
          <dgm:bulletEnabled val="1"/>
        </dgm:presLayoutVars>
      </dgm:prSet>
      <dgm:spPr/>
    </dgm:pt>
    <dgm:pt modelId="{0226793B-92A0-4530-A8D1-D80AF6A16C31}" type="pres">
      <dgm:prSet presAssocID="{F14B97BF-E90F-4D5A-A42B-6364BCB81249}" presName="sp" presStyleCnt="0"/>
      <dgm:spPr/>
    </dgm:pt>
    <dgm:pt modelId="{1A669411-1539-46A4-9D6E-2C85E15B0FA6}" type="pres">
      <dgm:prSet presAssocID="{C712D637-7FF1-401C-9304-F85D1B95B226}" presName="arrowAndChildren" presStyleCnt="0"/>
      <dgm:spPr/>
    </dgm:pt>
    <dgm:pt modelId="{859CA2CA-8A33-4975-9F01-7A3C8BB729DE}" type="pres">
      <dgm:prSet presAssocID="{C712D637-7FF1-401C-9304-F85D1B95B226}" presName="parentTextArrow" presStyleLbl="node1" presStyleIdx="1" presStyleCnt="3"/>
      <dgm:spPr/>
    </dgm:pt>
    <dgm:pt modelId="{A48265CE-F3A3-46DB-9DD2-97590B4DBB84}" type="pres">
      <dgm:prSet presAssocID="{C712D637-7FF1-401C-9304-F85D1B95B226}" presName="arrow" presStyleLbl="node1" presStyleIdx="2" presStyleCnt="3" custLinFactNeighborX="186" custLinFactNeighborY="-47"/>
      <dgm:spPr/>
    </dgm:pt>
    <dgm:pt modelId="{DB89CC08-BF2F-4B2E-B88D-22F7BE6ECA5F}" type="pres">
      <dgm:prSet presAssocID="{C712D637-7FF1-401C-9304-F85D1B95B226}" presName="descendantArrow" presStyleCnt="0"/>
      <dgm:spPr/>
    </dgm:pt>
    <dgm:pt modelId="{59FFE57C-E5F2-4FBD-AA4D-8DB27381892F}" type="pres">
      <dgm:prSet presAssocID="{743FE7B1-011B-42E6-8768-1EB3E95741FA}" presName="childTextArrow" presStyleLbl="fgAccFollowNode1" presStyleIdx="4" presStyleCnt="6">
        <dgm:presLayoutVars>
          <dgm:bulletEnabled val="1"/>
        </dgm:presLayoutVars>
      </dgm:prSet>
      <dgm:spPr/>
    </dgm:pt>
    <dgm:pt modelId="{3EC7D028-ECEA-492B-A6F1-68E9B57B69C6}" type="pres">
      <dgm:prSet presAssocID="{DA33CDF4-5B94-4B92-9E0A-4DFD4CBFAF2D}" presName="childTextArrow" presStyleLbl="fgAccFollowNode1" presStyleIdx="5" presStyleCnt="6">
        <dgm:presLayoutVars>
          <dgm:bulletEnabled val="1"/>
        </dgm:presLayoutVars>
      </dgm:prSet>
      <dgm:spPr/>
    </dgm:pt>
  </dgm:ptLst>
  <dgm:cxnLst>
    <dgm:cxn modelId="{9316510D-13B4-4805-A422-3ADE472E3CED}" type="presOf" srcId="{17ACD041-408C-4E7D-B463-7267D32756A1}" destId="{C4F2ADBF-C592-483D-A6FF-5DB9D2A90309}" srcOrd="0" destOrd="0" presId="urn:microsoft.com/office/officeart/2005/8/layout/process4"/>
    <dgm:cxn modelId="{EF7A2011-FCAC-41A8-A305-634BF780B59D}" srcId="{DB6AA457-F75F-415D-BDD5-92045774FE4B}" destId="{3FE03ED9-3066-4E28-8291-0B1764DC85D6}" srcOrd="0" destOrd="0" parTransId="{70F79093-990B-4C69-A0BC-6E28D692D24F}" sibTransId="{2D17DCF5-1F10-4F99-AFA5-9D17F12D0A73}"/>
    <dgm:cxn modelId="{1D511413-BA69-4C30-A06E-819D3DD30080}" type="presOf" srcId="{743FE7B1-011B-42E6-8768-1EB3E95741FA}" destId="{59FFE57C-E5F2-4FBD-AA4D-8DB27381892F}" srcOrd="0" destOrd="0" presId="urn:microsoft.com/office/officeart/2005/8/layout/process4"/>
    <dgm:cxn modelId="{0ED8DE1E-44AE-4D6E-B272-36A837D116F5}" type="presOf" srcId="{DB6AA457-F75F-415D-BDD5-92045774FE4B}" destId="{80AD606B-F25E-46DF-B405-18F7D2EAE74A}" srcOrd="1" destOrd="0" presId="urn:microsoft.com/office/officeart/2005/8/layout/process4"/>
    <dgm:cxn modelId="{BCAC0927-7C0A-4E50-8DB7-0752228A90A2}" srcId="{DB6AA457-F75F-415D-BDD5-92045774FE4B}" destId="{15359882-5D71-455C-85C5-AA26D0FE7136}" srcOrd="1" destOrd="0" parTransId="{CB289CDB-DE0A-4BAB-8E4B-E79344845A57}" sibTransId="{0ED440D3-4318-49FB-848E-01EB2E48698E}"/>
    <dgm:cxn modelId="{6D29C741-1B1E-4EBC-A0C7-F287A8ED285A}" srcId="{C712D637-7FF1-401C-9304-F85D1B95B226}" destId="{743FE7B1-011B-42E6-8768-1EB3E95741FA}" srcOrd="0" destOrd="0" parTransId="{921AFB12-2D70-40FB-8AB1-299E0FF2C5A6}" sibTransId="{FFAF77DD-A644-4C36-8908-6204BB0D9268}"/>
    <dgm:cxn modelId="{9653D664-EC18-40D7-9F5E-3B27A70DCA4D}" srcId="{CD5204CD-6958-4A55-82AA-4AD73B3B6A19}" destId="{C712D637-7FF1-401C-9304-F85D1B95B226}" srcOrd="0" destOrd="0" parTransId="{05E1DD5C-7FEF-48F0-9651-C74D082ACBA9}" sibTransId="{F14B97BF-E90F-4D5A-A42B-6364BCB81249}"/>
    <dgm:cxn modelId="{2F493247-DD71-42E2-BA13-315F9C6D9D25}" type="presOf" srcId="{C712D637-7FF1-401C-9304-F85D1B95B226}" destId="{A48265CE-F3A3-46DB-9DD2-97590B4DBB84}" srcOrd="1" destOrd="0" presId="urn:microsoft.com/office/officeart/2005/8/layout/process4"/>
    <dgm:cxn modelId="{93F76B4F-907D-4630-B1A9-C3BE3C102DFF}" srcId="{CD5204CD-6958-4A55-82AA-4AD73B3B6A19}" destId="{DB6AA457-F75F-415D-BDD5-92045774FE4B}" srcOrd="1" destOrd="0" parTransId="{195DBB62-3C1E-4BED-ADB6-6E31CA6ABD63}" sibTransId="{C684833D-85CC-4010-A138-ABC65E139C69}"/>
    <dgm:cxn modelId="{8C9BD688-12E5-4F5A-8BDA-E772A4740AB3}" type="presOf" srcId="{C712D637-7FF1-401C-9304-F85D1B95B226}" destId="{859CA2CA-8A33-4975-9F01-7A3C8BB729DE}" srcOrd="0" destOrd="0" presId="urn:microsoft.com/office/officeart/2005/8/layout/process4"/>
    <dgm:cxn modelId="{6E6CA696-8B54-476F-8D51-CE9ECC050E3A}" type="presOf" srcId="{DA33CDF4-5B94-4B92-9E0A-4DFD4CBFAF2D}" destId="{3EC7D028-ECEA-492B-A6F1-68E9B57B69C6}" srcOrd="0" destOrd="0" presId="urn:microsoft.com/office/officeart/2005/8/layout/process4"/>
    <dgm:cxn modelId="{4BC4F29C-6AF5-4F17-9CDA-1468FA88B1A3}" type="presOf" srcId="{B5387FF0-0982-441E-9F8E-19335142671C}" destId="{0F0AC827-ACAE-4C23-875D-A4B53006A73F}" srcOrd="0" destOrd="0" presId="urn:microsoft.com/office/officeart/2005/8/layout/process4"/>
    <dgm:cxn modelId="{88A87FA6-C1EB-4109-9B9E-2FE10DE80F14}" srcId="{C712D637-7FF1-401C-9304-F85D1B95B226}" destId="{DA33CDF4-5B94-4B92-9E0A-4DFD4CBFAF2D}" srcOrd="1" destOrd="0" parTransId="{B7ECB8E0-4CD3-4804-BE8C-5260A5083C57}" sibTransId="{D3EF4DE2-351E-4A5C-980A-1BBDC899AAC2}"/>
    <dgm:cxn modelId="{C5225FAC-9385-411A-BFDD-CA9618BF9F59}" type="presOf" srcId="{C3DC95A2-4D92-42C5-966E-8600E4BA31BD}" destId="{588D9B7D-EC68-4FB0-96F2-2E47AC868059}" srcOrd="0" destOrd="0" presId="urn:microsoft.com/office/officeart/2005/8/layout/process4"/>
    <dgm:cxn modelId="{0CE79BAC-C717-4253-9B80-C8A96B03C6F6}" type="presOf" srcId="{DB6AA457-F75F-415D-BDD5-92045774FE4B}" destId="{7371425A-4D37-4FA7-A21E-1529F4324E45}" srcOrd="0" destOrd="0" presId="urn:microsoft.com/office/officeart/2005/8/layout/process4"/>
    <dgm:cxn modelId="{0203F2AF-F4DC-42DB-872C-0270CF20114A}" type="presOf" srcId="{C3DC95A2-4D92-42C5-966E-8600E4BA31BD}" destId="{B752F9F5-2482-4D52-A33E-BE0263F4B0EA}" srcOrd="1" destOrd="0" presId="urn:microsoft.com/office/officeart/2005/8/layout/process4"/>
    <dgm:cxn modelId="{8F9C94B8-2722-4DFB-8419-922357272B6B}" type="presOf" srcId="{CD5204CD-6958-4A55-82AA-4AD73B3B6A19}" destId="{31D3AE5D-DA06-4E2D-9D68-F5531DFE7C2B}" srcOrd="0" destOrd="0" presId="urn:microsoft.com/office/officeart/2005/8/layout/process4"/>
    <dgm:cxn modelId="{7F70C7BE-72E8-441E-B7CF-522ADEA91ECB}" srcId="{C3DC95A2-4D92-42C5-966E-8600E4BA31BD}" destId="{B5387FF0-0982-441E-9F8E-19335142671C}" srcOrd="1" destOrd="0" parTransId="{FE9534D2-E5E4-4494-A37E-5724362DB3AC}" sibTransId="{0DB486FB-DB2E-4894-89D1-AA4679580390}"/>
    <dgm:cxn modelId="{CAE3D8D7-871D-4B8C-B4F6-79D747E55EE8}" type="presOf" srcId="{3FE03ED9-3066-4E28-8291-0B1764DC85D6}" destId="{A6EE397C-6C28-4128-BFFE-CFF44F70153F}" srcOrd="0" destOrd="0" presId="urn:microsoft.com/office/officeart/2005/8/layout/process4"/>
    <dgm:cxn modelId="{8A476EEB-6A39-4004-AD8C-BD56913E7B26}" srcId="{CD5204CD-6958-4A55-82AA-4AD73B3B6A19}" destId="{C3DC95A2-4D92-42C5-966E-8600E4BA31BD}" srcOrd="2" destOrd="0" parTransId="{F9D94033-59E5-4228-A5F3-6CB272E77E3B}" sibTransId="{A43E3114-C8AC-4F44-952D-8A0D6A8A6B45}"/>
    <dgm:cxn modelId="{1B93D8F7-FFAA-475F-A754-E40DF4AB0D8B}" type="presOf" srcId="{15359882-5D71-455C-85C5-AA26D0FE7136}" destId="{3A1D0F6B-70BD-4A3F-B043-21597FE3B1EC}" srcOrd="0" destOrd="0" presId="urn:microsoft.com/office/officeart/2005/8/layout/process4"/>
    <dgm:cxn modelId="{EBCDDEFB-4955-4864-90AB-7D693BE5DA0A}" srcId="{C3DC95A2-4D92-42C5-966E-8600E4BA31BD}" destId="{17ACD041-408C-4E7D-B463-7267D32756A1}" srcOrd="0" destOrd="0" parTransId="{209FC651-3F8E-4BF8-8C06-328027667041}" sibTransId="{A6AA8096-532A-4378-9BB6-B585B46357E5}"/>
    <dgm:cxn modelId="{598A8450-75AF-481D-9841-1D23F9884FD1}" type="presParOf" srcId="{31D3AE5D-DA06-4E2D-9D68-F5531DFE7C2B}" destId="{127AFF01-F37D-42CC-8885-1689151201CD}" srcOrd="0" destOrd="0" presId="urn:microsoft.com/office/officeart/2005/8/layout/process4"/>
    <dgm:cxn modelId="{DA7B1C90-E6CA-4055-851A-0557606EBDAC}" type="presParOf" srcId="{127AFF01-F37D-42CC-8885-1689151201CD}" destId="{588D9B7D-EC68-4FB0-96F2-2E47AC868059}" srcOrd="0" destOrd="0" presId="urn:microsoft.com/office/officeart/2005/8/layout/process4"/>
    <dgm:cxn modelId="{0E7073F3-923D-4ED6-B41B-384A82C8C200}" type="presParOf" srcId="{127AFF01-F37D-42CC-8885-1689151201CD}" destId="{B752F9F5-2482-4D52-A33E-BE0263F4B0EA}" srcOrd="1" destOrd="0" presId="urn:microsoft.com/office/officeart/2005/8/layout/process4"/>
    <dgm:cxn modelId="{34DACDD9-579D-484A-A6CA-92F20AC63C35}" type="presParOf" srcId="{127AFF01-F37D-42CC-8885-1689151201CD}" destId="{2DA8AD2F-BF50-4911-9A17-8274766C00A6}" srcOrd="2" destOrd="0" presId="urn:microsoft.com/office/officeart/2005/8/layout/process4"/>
    <dgm:cxn modelId="{CE9F8C4F-B92C-4259-B12C-1B419BF89D38}" type="presParOf" srcId="{2DA8AD2F-BF50-4911-9A17-8274766C00A6}" destId="{C4F2ADBF-C592-483D-A6FF-5DB9D2A90309}" srcOrd="0" destOrd="0" presId="urn:microsoft.com/office/officeart/2005/8/layout/process4"/>
    <dgm:cxn modelId="{02D123F8-1DC9-4E29-B79E-8AF74BABCE28}" type="presParOf" srcId="{2DA8AD2F-BF50-4911-9A17-8274766C00A6}" destId="{0F0AC827-ACAE-4C23-875D-A4B53006A73F}" srcOrd="1" destOrd="0" presId="urn:microsoft.com/office/officeart/2005/8/layout/process4"/>
    <dgm:cxn modelId="{47EA5B00-FECA-4EA3-8858-020831D68EBC}" type="presParOf" srcId="{31D3AE5D-DA06-4E2D-9D68-F5531DFE7C2B}" destId="{7F8DEC81-0DCB-4545-8129-1A1632B41B5E}" srcOrd="1" destOrd="0" presId="urn:microsoft.com/office/officeart/2005/8/layout/process4"/>
    <dgm:cxn modelId="{F9086655-70F6-4D62-803D-9FB2B9CECBD7}" type="presParOf" srcId="{31D3AE5D-DA06-4E2D-9D68-F5531DFE7C2B}" destId="{33200553-5A1C-45F1-A422-26ECCEDBD439}" srcOrd="2" destOrd="0" presId="urn:microsoft.com/office/officeart/2005/8/layout/process4"/>
    <dgm:cxn modelId="{F9C4E479-1A12-49B4-840E-90ED42B6D93D}" type="presParOf" srcId="{33200553-5A1C-45F1-A422-26ECCEDBD439}" destId="{7371425A-4D37-4FA7-A21E-1529F4324E45}" srcOrd="0" destOrd="0" presId="urn:microsoft.com/office/officeart/2005/8/layout/process4"/>
    <dgm:cxn modelId="{48F1D443-1A01-4371-8854-D60E466CE0B6}" type="presParOf" srcId="{33200553-5A1C-45F1-A422-26ECCEDBD439}" destId="{80AD606B-F25E-46DF-B405-18F7D2EAE74A}" srcOrd="1" destOrd="0" presId="urn:microsoft.com/office/officeart/2005/8/layout/process4"/>
    <dgm:cxn modelId="{BAD9D01B-996C-4986-8FD9-37049CDB92B5}" type="presParOf" srcId="{33200553-5A1C-45F1-A422-26ECCEDBD439}" destId="{72E9B7A5-E5DC-46EA-A30C-DAC09ADD2BF7}" srcOrd="2" destOrd="0" presId="urn:microsoft.com/office/officeart/2005/8/layout/process4"/>
    <dgm:cxn modelId="{3F8AE4D0-C1B9-49A3-9D85-FA13C986C03B}" type="presParOf" srcId="{72E9B7A5-E5DC-46EA-A30C-DAC09ADD2BF7}" destId="{A6EE397C-6C28-4128-BFFE-CFF44F70153F}" srcOrd="0" destOrd="0" presId="urn:microsoft.com/office/officeart/2005/8/layout/process4"/>
    <dgm:cxn modelId="{BA8DB6E9-4EA2-46A3-A325-CA085908BACA}" type="presParOf" srcId="{72E9B7A5-E5DC-46EA-A30C-DAC09ADD2BF7}" destId="{3A1D0F6B-70BD-4A3F-B043-21597FE3B1EC}" srcOrd="1" destOrd="0" presId="urn:microsoft.com/office/officeart/2005/8/layout/process4"/>
    <dgm:cxn modelId="{DF157FA0-6CFF-475F-B2C1-C14A30CA284D}" type="presParOf" srcId="{31D3AE5D-DA06-4E2D-9D68-F5531DFE7C2B}" destId="{0226793B-92A0-4530-A8D1-D80AF6A16C31}" srcOrd="3" destOrd="0" presId="urn:microsoft.com/office/officeart/2005/8/layout/process4"/>
    <dgm:cxn modelId="{D9B8890F-622F-4EF7-B8C9-501999392107}" type="presParOf" srcId="{31D3AE5D-DA06-4E2D-9D68-F5531DFE7C2B}" destId="{1A669411-1539-46A4-9D6E-2C85E15B0FA6}" srcOrd="4" destOrd="0" presId="urn:microsoft.com/office/officeart/2005/8/layout/process4"/>
    <dgm:cxn modelId="{CF2E4F72-F757-4A14-BF45-750381229016}" type="presParOf" srcId="{1A669411-1539-46A4-9D6E-2C85E15B0FA6}" destId="{859CA2CA-8A33-4975-9F01-7A3C8BB729DE}" srcOrd="0" destOrd="0" presId="urn:microsoft.com/office/officeart/2005/8/layout/process4"/>
    <dgm:cxn modelId="{4476044B-B0FF-4572-BB01-9732B848392A}" type="presParOf" srcId="{1A669411-1539-46A4-9D6E-2C85E15B0FA6}" destId="{A48265CE-F3A3-46DB-9DD2-97590B4DBB84}" srcOrd="1" destOrd="0" presId="urn:microsoft.com/office/officeart/2005/8/layout/process4"/>
    <dgm:cxn modelId="{108CBA6F-ABE6-49B0-8D57-CCB454AC970F}" type="presParOf" srcId="{1A669411-1539-46A4-9D6E-2C85E15B0FA6}" destId="{DB89CC08-BF2F-4B2E-B88D-22F7BE6ECA5F}" srcOrd="2" destOrd="0" presId="urn:microsoft.com/office/officeart/2005/8/layout/process4"/>
    <dgm:cxn modelId="{C675B826-3900-4575-89A0-DB78CA5B441C}" type="presParOf" srcId="{DB89CC08-BF2F-4B2E-B88D-22F7BE6ECA5F}" destId="{59FFE57C-E5F2-4FBD-AA4D-8DB27381892F}" srcOrd="0" destOrd="0" presId="urn:microsoft.com/office/officeart/2005/8/layout/process4"/>
    <dgm:cxn modelId="{5D529EFA-23A6-4C03-8BAF-B0DDF673418B}" type="presParOf" srcId="{DB89CC08-BF2F-4B2E-B88D-22F7BE6ECA5F}" destId="{3EC7D028-ECEA-492B-A6F1-68E9B57B69C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2F9F5-2482-4D52-A33E-BE0263F4B0EA}">
      <dsp:nvSpPr>
        <dsp:cNvPr id="0" name=""/>
        <dsp:cNvSpPr/>
      </dsp:nvSpPr>
      <dsp:spPr>
        <a:xfrm>
          <a:off x="0" y="3384226"/>
          <a:ext cx="9829800" cy="111077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Step 3 – Display the data as required by the FDA</a:t>
          </a:r>
        </a:p>
      </dsp:txBody>
      <dsp:txXfrm>
        <a:off x="0" y="3384226"/>
        <a:ext cx="9829800" cy="599820"/>
      </dsp:txXfrm>
    </dsp:sp>
    <dsp:sp modelId="{C4F2ADBF-C592-483D-A6FF-5DB9D2A90309}">
      <dsp:nvSpPr>
        <dsp:cNvPr id="0" name=""/>
        <dsp:cNvSpPr/>
      </dsp:nvSpPr>
      <dsp:spPr>
        <a:xfrm>
          <a:off x="0" y="3961831"/>
          <a:ext cx="4914899" cy="51095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Add calorie counts to menu boards and printed menus</a:t>
          </a:r>
        </a:p>
      </dsp:txBody>
      <dsp:txXfrm>
        <a:off x="0" y="3961831"/>
        <a:ext cx="4914899" cy="510958"/>
      </dsp:txXfrm>
    </dsp:sp>
    <dsp:sp modelId="{0F0AC827-ACAE-4C23-875D-A4B53006A73F}">
      <dsp:nvSpPr>
        <dsp:cNvPr id="0" name=""/>
        <dsp:cNvSpPr/>
      </dsp:nvSpPr>
      <dsp:spPr>
        <a:xfrm>
          <a:off x="4914900" y="3961831"/>
          <a:ext cx="4914899" cy="510958"/>
        </a:xfrm>
        <a:prstGeom prst="rect">
          <a:avLst/>
        </a:prstGeom>
        <a:solidFill>
          <a:schemeClr val="accent3">
            <a:tint val="40000"/>
            <a:alpha val="90000"/>
            <a:hueOff val="-1096691"/>
            <a:satOff val="-573"/>
            <a:lumOff val="49"/>
            <a:alphaOff val="0"/>
          </a:schemeClr>
        </a:solidFill>
        <a:ln w="12700" cap="flat" cmpd="sng" algn="ctr">
          <a:solidFill>
            <a:schemeClr val="accent3">
              <a:tint val="40000"/>
              <a:alpha val="90000"/>
              <a:hueOff val="-1096691"/>
              <a:satOff val="-573"/>
              <a:lumOff val="4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Create a document detailing all nutrition information for every menu item</a:t>
          </a:r>
        </a:p>
      </dsp:txBody>
      <dsp:txXfrm>
        <a:off x="4914900" y="3961831"/>
        <a:ext cx="4914899" cy="510958"/>
      </dsp:txXfrm>
    </dsp:sp>
    <dsp:sp modelId="{80AD606B-F25E-46DF-B405-18F7D2EAE74A}">
      <dsp:nvSpPr>
        <dsp:cNvPr id="0" name=""/>
        <dsp:cNvSpPr/>
      </dsp:nvSpPr>
      <dsp:spPr>
        <a:xfrm rot="10800000">
          <a:off x="0" y="1692510"/>
          <a:ext cx="9829800" cy="1708377"/>
        </a:xfrm>
        <a:prstGeom prst="upArrowCallout">
          <a:avLst/>
        </a:prstGeom>
        <a:solidFill>
          <a:schemeClr val="accent3">
            <a:hueOff val="-2534557"/>
            <a:satOff val="-1169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Step 2 – Menu Analytics creates your nutrition report</a:t>
          </a:r>
        </a:p>
      </dsp:txBody>
      <dsp:txXfrm rot="-10800000">
        <a:off x="0" y="1692510"/>
        <a:ext cx="9829800" cy="599640"/>
      </dsp:txXfrm>
    </dsp:sp>
    <dsp:sp modelId="{A6EE397C-6C28-4128-BFFE-CFF44F70153F}">
      <dsp:nvSpPr>
        <dsp:cNvPr id="0" name=""/>
        <dsp:cNvSpPr/>
      </dsp:nvSpPr>
      <dsp:spPr>
        <a:xfrm>
          <a:off x="0" y="2292151"/>
          <a:ext cx="4914899" cy="510804"/>
        </a:xfrm>
        <a:prstGeom prst="rect">
          <a:avLst/>
        </a:prstGeom>
        <a:solidFill>
          <a:schemeClr val="accent3">
            <a:tint val="40000"/>
            <a:alpha val="90000"/>
            <a:hueOff val="-2193382"/>
            <a:satOff val="-1145"/>
            <a:lumOff val="99"/>
            <a:alphaOff val="0"/>
          </a:schemeClr>
        </a:solidFill>
        <a:ln w="12700" cap="flat" cmpd="sng" algn="ctr">
          <a:solidFill>
            <a:schemeClr val="accent3">
              <a:tint val="40000"/>
              <a:alpha val="90000"/>
              <a:hueOff val="-2193382"/>
              <a:satOff val="-1145"/>
              <a:lumOff val="9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Menu Analytics analyzes all of your recipes and calculates nutritional values</a:t>
          </a:r>
        </a:p>
      </dsp:txBody>
      <dsp:txXfrm>
        <a:off x="0" y="2292151"/>
        <a:ext cx="4914899" cy="510804"/>
      </dsp:txXfrm>
    </dsp:sp>
    <dsp:sp modelId="{3A1D0F6B-70BD-4A3F-B043-21597FE3B1EC}">
      <dsp:nvSpPr>
        <dsp:cNvPr id="0" name=""/>
        <dsp:cNvSpPr/>
      </dsp:nvSpPr>
      <dsp:spPr>
        <a:xfrm>
          <a:off x="4914900" y="2292151"/>
          <a:ext cx="4914899" cy="510804"/>
        </a:xfrm>
        <a:prstGeom prst="rect">
          <a:avLst/>
        </a:prstGeom>
        <a:solidFill>
          <a:schemeClr val="accent3">
            <a:tint val="40000"/>
            <a:alpha val="90000"/>
            <a:hueOff val="-3290073"/>
            <a:satOff val="-1718"/>
            <a:lumOff val="148"/>
            <a:alphaOff val="0"/>
          </a:schemeClr>
        </a:solidFill>
        <a:ln w="12700" cap="flat" cmpd="sng" algn="ctr">
          <a:solidFill>
            <a:schemeClr val="accent3">
              <a:tint val="40000"/>
              <a:alpha val="90000"/>
              <a:hueOff val="-3290073"/>
              <a:satOff val="-1718"/>
              <a:lumOff val="14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Menu Analytics provides a complete report on every recipe on your menu</a:t>
          </a:r>
        </a:p>
      </dsp:txBody>
      <dsp:txXfrm>
        <a:off x="4914900" y="2292151"/>
        <a:ext cx="4914899" cy="510804"/>
      </dsp:txXfrm>
    </dsp:sp>
    <dsp:sp modelId="{A48265CE-F3A3-46DB-9DD2-97590B4DBB84}">
      <dsp:nvSpPr>
        <dsp:cNvPr id="0" name=""/>
        <dsp:cNvSpPr/>
      </dsp:nvSpPr>
      <dsp:spPr>
        <a:xfrm rot="10800000">
          <a:off x="0" y="0"/>
          <a:ext cx="9829800" cy="1708377"/>
        </a:xfrm>
        <a:prstGeom prst="upArrowCallout">
          <a:avLst/>
        </a:prstGeom>
        <a:solidFill>
          <a:schemeClr val="accent3">
            <a:hueOff val="-5069114"/>
            <a:satOff val="-23387"/>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Step 1 – Gather your menu information</a:t>
          </a:r>
        </a:p>
      </dsp:txBody>
      <dsp:txXfrm rot="-10800000">
        <a:off x="0" y="0"/>
        <a:ext cx="9829800" cy="599640"/>
      </dsp:txXfrm>
    </dsp:sp>
    <dsp:sp modelId="{59FFE57C-E5F2-4FBD-AA4D-8DB27381892F}">
      <dsp:nvSpPr>
        <dsp:cNvPr id="0" name=""/>
        <dsp:cNvSpPr/>
      </dsp:nvSpPr>
      <dsp:spPr>
        <a:xfrm>
          <a:off x="0" y="600435"/>
          <a:ext cx="4914899" cy="510804"/>
        </a:xfrm>
        <a:prstGeom prst="rect">
          <a:avLst/>
        </a:prstGeom>
        <a:solidFill>
          <a:schemeClr val="accent3">
            <a:tint val="40000"/>
            <a:alpha val="90000"/>
            <a:hueOff val="-4386764"/>
            <a:satOff val="-2290"/>
            <a:lumOff val="198"/>
            <a:alphaOff val="0"/>
          </a:schemeClr>
        </a:solidFill>
        <a:ln w="12700" cap="flat" cmpd="sng" algn="ctr">
          <a:solidFill>
            <a:schemeClr val="accent3">
              <a:tint val="40000"/>
              <a:alpha val="90000"/>
              <a:hueOff val="-4386764"/>
              <a:satOff val="-2290"/>
              <a:lumOff val="19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Make a list of every menu item and recipe</a:t>
          </a:r>
        </a:p>
      </dsp:txBody>
      <dsp:txXfrm>
        <a:off x="0" y="600435"/>
        <a:ext cx="4914899" cy="510804"/>
      </dsp:txXfrm>
    </dsp:sp>
    <dsp:sp modelId="{3EC7D028-ECEA-492B-A6F1-68E9B57B69C6}">
      <dsp:nvSpPr>
        <dsp:cNvPr id="0" name=""/>
        <dsp:cNvSpPr/>
      </dsp:nvSpPr>
      <dsp:spPr>
        <a:xfrm>
          <a:off x="4914900" y="600435"/>
          <a:ext cx="4914899" cy="510804"/>
        </a:xfrm>
        <a:prstGeom prst="rect">
          <a:avLst/>
        </a:prstGeom>
        <a:solidFill>
          <a:schemeClr val="accent3">
            <a:tint val="40000"/>
            <a:alpha val="90000"/>
            <a:hueOff val="-5483455"/>
            <a:satOff val="-2863"/>
            <a:lumOff val="247"/>
            <a:alphaOff val="0"/>
          </a:schemeClr>
        </a:solidFill>
        <a:ln w="12700" cap="flat" cmpd="sng" algn="ctr">
          <a:solidFill>
            <a:schemeClr val="accent3">
              <a:tint val="40000"/>
              <a:alpha val="90000"/>
              <a:hueOff val="-5483455"/>
              <a:satOff val="-2863"/>
              <a:lumOff val="24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a:t>Identify the ingredients and brands you use in the recipes</a:t>
          </a:r>
        </a:p>
      </dsp:txBody>
      <dsp:txXfrm>
        <a:off x="4914900" y="600435"/>
        <a:ext cx="4914899" cy="5108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3B725B-653D-4166-A8E9-72A38A1847CF}" type="datetimeFigureOut">
              <a:rPr lang="en-US"/>
              <a:t>4/20/2018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861E8E-D392-497B-BB21-122DD7C27CF3}" type="slidenum">
              <a:rPr/>
              <a:t>‹#›</a:t>
            </a:fld>
            <a:endParaRPr/>
          </a:p>
        </p:txBody>
      </p:sp>
    </p:spTree>
    <p:extLst>
      <p:ext uri="{BB962C8B-B14F-4D97-AF65-F5344CB8AC3E}">
        <p14:creationId xmlns:p14="http://schemas.microsoft.com/office/powerpoint/2010/main" val="12083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64CD-0576-4A9A-BD06-7889D6E60BDC}" type="datetimeFigureOut">
              <a:rPr lang="en-US"/>
              <a:t>4/20/2018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5D449-B875-4B8D-8E66-224D27E54C9A}" type="slidenum">
              <a:rPr/>
              <a:t>‹#›</a:t>
            </a:fld>
            <a:endParaRPr/>
          </a:p>
        </p:txBody>
      </p:sp>
    </p:spTree>
    <p:extLst>
      <p:ext uri="{BB962C8B-B14F-4D97-AF65-F5344CB8AC3E}">
        <p14:creationId xmlns:p14="http://schemas.microsoft.com/office/powerpoint/2010/main" val="134997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D9D9D9"/>
            </a:gs>
            <a:gs pos="100000">
              <a:schemeClr val="bg1"/>
            </a:gs>
          </a:gsLst>
          <a:lin ang="81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6225" y="1828800"/>
            <a:ext cx="4098175" cy="3177380"/>
          </a:xfrm>
        </p:spPr>
        <p:txBody>
          <a:bodyPr anchor="b">
            <a:normAutofit/>
          </a:bodyPr>
          <a:lstStyle>
            <a:lvl1pPr algn="l">
              <a:lnSpc>
                <a:spcPct val="80000"/>
              </a:lnSpc>
              <a:defRPr sz="5400">
                <a:solidFill>
                  <a:schemeClr val="accent1"/>
                </a:solidFill>
              </a:defRPr>
            </a:lvl1pPr>
          </a:lstStyle>
          <a:p>
            <a:r>
              <a:rPr lang="en-US"/>
              <a:t>Click to edit Master title style</a:t>
            </a:r>
            <a:endParaRPr/>
          </a:p>
        </p:txBody>
      </p:sp>
      <p:sp>
        <p:nvSpPr>
          <p:cNvPr id="3" name="Subtitle 2"/>
          <p:cNvSpPr>
            <a:spLocks noGrp="1"/>
          </p:cNvSpPr>
          <p:nvPr>
            <p:ph type="subTitle" idx="1"/>
          </p:nvPr>
        </p:nvSpPr>
        <p:spPr>
          <a:xfrm>
            <a:off x="626225" y="5181600"/>
            <a:ext cx="4098175" cy="685800"/>
          </a:xfrm>
        </p:spPr>
        <p:txBody>
          <a:bodyPr>
            <a:normAutofit/>
          </a:bodyPr>
          <a:lstStyle>
            <a:lvl1pPr marL="0" indent="0" algn="l">
              <a:buNone/>
              <a:defRPr sz="2000" cap="all" baseline="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05400" y="1598000"/>
            <a:ext cx="6400800" cy="4269400"/>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7CC0096-1860-4642-9CD2-0079EA5E7CD1}" type="datetimeFigureOut">
              <a:rPr lang="en-US"/>
              <a:t>4/20/2018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982200" y="0"/>
            <a:ext cx="2209800" cy="6858000"/>
          </a:xfrm>
          <a:prstGeom prst="rect">
            <a:avLst/>
          </a:prstGeom>
          <a:gradFill flip="none" rotWithShape="1">
            <a:gsLst>
              <a:gs pos="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058399" y="457201"/>
            <a:ext cx="2057401" cy="59436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9600" y="457200"/>
            <a:ext cx="9067800" cy="5943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7CC0096-1860-4642-9CD2-0079EA5E7CD1}" type="datetimeFigureOut">
              <a:rPr lang="en-US"/>
              <a:t>4/20/2018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7CC0096-1860-4642-9CD2-0079EA5E7CD1}" type="datetimeFigureOut">
              <a:rPr lang="en-US"/>
              <a:t>4/20/2018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flip="none" rotWithShape="1">
          <a:gsLst>
            <a:gs pos="0">
              <a:schemeClr val="accent1"/>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7" name="Rectangle 6"/>
          <p:cNvSpPr/>
          <p:nvPr/>
        </p:nvSpPr>
        <p:spPr>
          <a:xfrm>
            <a:off x="265112" y="228600"/>
            <a:ext cx="11658600" cy="6400800"/>
          </a:xfrm>
          <a:prstGeom prst="rect">
            <a:avLst/>
          </a:prstGeom>
          <a:noFill/>
          <a:ln w="15875">
            <a:gradFill flip="none" rotWithShape="1">
              <a:gsLst>
                <a:gs pos="0">
                  <a:schemeClr val="bg1">
                    <a:lumMod val="75000"/>
                  </a:schemeClr>
                </a:gs>
                <a:gs pos="100000">
                  <a:schemeClr val="bg1"/>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066800" y="1828800"/>
            <a:ext cx="7772400" cy="3177380"/>
          </a:xfrm>
        </p:spPr>
        <p:txBody>
          <a:bodyPr anchor="b">
            <a:normAutofit/>
          </a:bodyPr>
          <a:lstStyle>
            <a:lvl1pPr>
              <a:lnSpc>
                <a:spcPct val="80000"/>
              </a:lnSpc>
              <a:defRPr sz="5400"/>
            </a:lvl1pPr>
          </a:lstStyle>
          <a:p>
            <a:r>
              <a:rPr lang="en-US"/>
              <a:t>Click to edit Master title style</a:t>
            </a:r>
            <a:endParaRPr/>
          </a:p>
        </p:txBody>
      </p:sp>
      <p:sp>
        <p:nvSpPr>
          <p:cNvPr id="3" name="Text Placeholder 2"/>
          <p:cNvSpPr>
            <a:spLocks noGrp="1"/>
          </p:cNvSpPr>
          <p:nvPr>
            <p:ph type="body" idx="1"/>
          </p:nvPr>
        </p:nvSpPr>
        <p:spPr>
          <a:xfrm>
            <a:off x="1066800" y="5181600"/>
            <a:ext cx="7772400" cy="685800"/>
          </a:xfrm>
        </p:spPr>
        <p:txBody>
          <a:bodyPr>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68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3246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37CC0096-1860-4642-9CD2-0079EA5E7CD1}" type="datetimeFigureOut">
              <a:rPr lang="en-US"/>
              <a:t>4/20/2018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0668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68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3246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37CC0096-1860-4642-9CD2-0079EA5E7CD1}" type="datetimeFigureOut">
              <a:rPr lang="en-US"/>
              <a:t>4/20/2018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37CC0096-1860-4642-9CD2-0079EA5E7CD1}" type="datetimeFigureOut">
              <a:rPr lang="en-US"/>
              <a:t>4/20/2018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C0096-1860-4642-9CD2-0079EA5E7CD1}" type="datetimeFigureOut">
              <a:rPr lang="en-US"/>
              <a:t>4/20/2018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2700" y="3200400"/>
            <a:ext cx="3932237" cy="1752600"/>
          </a:xfrm>
        </p:spPr>
        <p:txBody>
          <a:bodyPr anchor="b">
            <a:normAutofit/>
          </a:bodyPr>
          <a:lstStyle>
            <a:lvl1pPr>
              <a:defRPr sz="3600"/>
            </a:lvl1pPr>
          </a:lstStyle>
          <a:p>
            <a:r>
              <a:rPr lang="en-US"/>
              <a:t>Click to edit Master title style</a:t>
            </a:r>
            <a:endParaRPr/>
          </a:p>
        </p:txBody>
      </p:sp>
      <p:sp>
        <p:nvSpPr>
          <p:cNvPr id="3" name="Content Placeholder 2"/>
          <p:cNvSpPr>
            <a:spLocks noGrp="1"/>
          </p:cNvSpPr>
          <p:nvPr>
            <p:ph idx="1"/>
          </p:nvPr>
        </p:nvSpPr>
        <p:spPr>
          <a:xfrm>
            <a:off x="609600" y="457201"/>
            <a:ext cx="5943600" cy="5943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32699" y="5029200"/>
            <a:ext cx="3932237" cy="1371600"/>
          </a:xfrm>
        </p:spPr>
        <p:txBody>
          <a:bodyPr>
            <a:normAutofit/>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5240" y="3200400"/>
            <a:ext cx="3932237" cy="1752600"/>
          </a:xfrm>
        </p:spPr>
        <p:txBody>
          <a:bodyPr anchor="b">
            <a:normAutofit/>
          </a:bodyPr>
          <a:lstStyle>
            <a:lvl1pPr>
              <a:defRPr sz="3600"/>
            </a:lvl1pPr>
          </a:lstStyle>
          <a:p>
            <a:r>
              <a:rPr lang="en-US"/>
              <a:t>Click to edit Master title style</a:t>
            </a:r>
            <a:endParaRPr/>
          </a:p>
        </p:txBody>
      </p:sp>
      <p:sp>
        <p:nvSpPr>
          <p:cNvPr id="3" name="Picture Placeholder 2"/>
          <p:cNvSpPr>
            <a:spLocks noGrp="1"/>
          </p:cNvSpPr>
          <p:nvPr>
            <p:ph type="pic" idx="1"/>
          </p:nvPr>
        </p:nvSpPr>
        <p:spPr>
          <a:xfrm>
            <a:off x="1" y="0"/>
            <a:ext cx="7008810" cy="6857999"/>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635240" y="5029200"/>
            <a:ext cx="3932237" cy="137464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9D9D9"/>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7" name="red bar"/>
          <p:cNvSpPr/>
          <p:nvPr/>
        </p:nvSpPr>
        <p:spPr>
          <a:xfrm>
            <a:off x="1" y="1"/>
            <a:ext cx="12188824" cy="1524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66800" y="99220"/>
            <a:ext cx="10058400" cy="1325563"/>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1524000" y="1828799"/>
            <a:ext cx="9144000" cy="4572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9067800" y="6481760"/>
            <a:ext cx="1066800" cy="239715"/>
          </a:xfrm>
          <a:prstGeom prst="rect">
            <a:avLst/>
          </a:prstGeom>
        </p:spPr>
        <p:txBody>
          <a:bodyPr vert="horz" lIns="91440" tIns="45720" rIns="91440" bIns="45720" rtlCol="0" anchor="ctr"/>
          <a:lstStyle>
            <a:lvl1pPr algn="r">
              <a:defRPr sz="900">
                <a:solidFill>
                  <a:schemeClr val="tx1"/>
                </a:solidFill>
              </a:defRPr>
            </a:lvl1pPr>
          </a:lstStyle>
          <a:p>
            <a:fld id="{37CC0096-1860-4642-9CD2-0079EA5E7CD1}" type="datetimeFigureOut">
              <a:rPr lang="en-US"/>
              <a:pPr/>
              <a:t>4/20/2018</a:t>
            </a:fld>
            <a:endParaRPr/>
          </a:p>
        </p:txBody>
      </p:sp>
      <p:sp>
        <p:nvSpPr>
          <p:cNvPr id="5" name="Footer Placeholder 4"/>
          <p:cNvSpPr>
            <a:spLocks noGrp="1"/>
          </p:cNvSpPr>
          <p:nvPr>
            <p:ph type="ftr" sz="quarter" idx="3"/>
          </p:nvPr>
        </p:nvSpPr>
        <p:spPr>
          <a:xfrm>
            <a:off x="1066800" y="6481760"/>
            <a:ext cx="7848600" cy="239715"/>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87000" y="6481760"/>
            <a:ext cx="838200" cy="239715"/>
          </a:xfrm>
          <a:prstGeom prst="rect">
            <a:avLst/>
          </a:prstGeom>
        </p:spPr>
        <p:txBody>
          <a:bodyPr vert="horz" lIns="91440" tIns="45720" rIns="91440" bIns="45720" rtlCol="0" anchor="ctr"/>
          <a:lstStyle>
            <a:lvl1pPr algn="r">
              <a:defRPr sz="900">
                <a:solidFill>
                  <a:schemeClr val="tx1"/>
                </a:solidFill>
              </a:defRPr>
            </a:lvl1pPr>
          </a:lstStyle>
          <a:p>
            <a:fld id="{E31375A4-56A4-47D6-9801-1991572033F7}" type="slidenum">
              <a:rPr/>
              <a:pPr/>
              <a:t>‹#›</a:t>
            </a:fld>
            <a:endParaRP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100000"/>
        <a:buFont typeface="Arial" pitchFamily="34" charset="0"/>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100000"/>
        <a:buFont typeface="Arial" pitchFamily="34" charset="0"/>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100000"/>
        <a:buFont typeface="Arial" pitchFamily="34" charset="0"/>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hyperlink" Target="mailto:lisa@menuanalytics.com" TargetMode="External"/><Relationship Id="rId2" Type="http://schemas.openxmlformats.org/officeDocument/2006/relationships/hyperlink" Target="http://www.menuanalytics.com/" TargetMode="External"/><Relationship Id="rId1" Type="http://schemas.openxmlformats.org/officeDocument/2006/relationships/slideLayout" Target="../slideLayouts/slideLayout2.xml"/><Relationship Id="rId4" Type="http://schemas.openxmlformats.org/officeDocument/2006/relationships/hyperlink" Target="mailto:randy@menuanalytic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New FDA Menu Labeling Law and You</a:t>
            </a:r>
          </a:p>
        </p:txBody>
      </p:sp>
      <p:sp>
        <p:nvSpPr>
          <p:cNvPr id="3" name="Subtitle 2"/>
          <p:cNvSpPr>
            <a:spLocks noGrp="1"/>
          </p:cNvSpPr>
          <p:nvPr>
            <p:ph type="subTitle" idx="1"/>
          </p:nvPr>
        </p:nvSpPr>
        <p:spPr/>
        <p:txBody>
          <a:bodyPr/>
          <a:lstStyle/>
          <a:p>
            <a:r>
              <a:rPr lang="en-US" dirty="0"/>
              <a:t>What you need to know</a:t>
            </a:r>
          </a:p>
        </p:txBody>
      </p:sp>
    </p:spTree>
    <p:extLst>
      <p:ext uri="{BB962C8B-B14F-4D97-AF65-F5344CB8AC3E}">
        <p14:creationId xmlns:p14="http://schemas.microsoft.com/office/powerpoint/2010/main" val="435141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220"/>
            <a:ext cx="10896600" cy="1325563"/>
          </a:xfrm>
        </p:spPr>
        <p:txBody>
          <a:bodyPr/>
          <a:lstStyle/>
          <a:p>
            <a:r>
              <a:rPr lang="en-US" dirty="0"/>
              <a:t>Getting the data you need to comply in 3 easy steps</a:t>
            </a:r>
          </a:p>
        </p:txBody>
      </p:sp>
      <p:graphicFrame>
        <p:nvGraphicFramePr>
          <p:cNvPr id="7" name="Content Placeholder 6" descr="Segmented Process" title="SmartArt"/>
          <p:cNvGraphicFramePr>
            <a:graphicFrameLocks noGrp="1"/>
          </p:cNvGraphicFramePr>
          <p:nvPr>
            <p:ph sz="half" idx="2"/>
            <p:extLst>
              <p:ext uri="{D42A27DB-BD31-4B8C-83A1-F6EECF244321}">
                <p14:modId xmlns:p14="http://schemas.microsoft.com/office/powerpoint/2010/main" val="1007167217"/>
              </p:ext>
            </p:extLst>
          </p:nvPr>
        </p:nvGraphicFramePr>
        <p:xfrm>
          <a:off x="1181100" y="1905000"/>
          <a:ext cx="9829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882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220"/>
            <a:ext cx="10591800" cy="1325563"/>
          </a:xfrm>
        </p:spPr>
        <p:txBody>
          <a:bodyPr/>
          <a:lstStyle/>
          <a:p>
            <a:r>
              <a:rPr lang="en-US" dirty="0"/>
              <a:t>Contact us for a no obligation discuss of your needs</a:t>
            </a:r>
          </a:p>
        </p:txBody>
      </p:sp>
      <p:sp>
        <p:nvSpPr>
          <p:cNvPr id="3" name="Content Placeholder 2"/>
          <p:cNvSpPr>
            <a:spLocks noGrp="1"/>
          </p:cNvSpPr>
          <p:nvPr>
            <p:ph idx="1"/>
          </p:nvPr>
        </p:nvSpPr>
        <p:spPr/>
        <p:txBody>
          <a:bodyPr>
            <a:normAutofit fontScale="70000" lnSpcReduction="20000"/>
          </a:bodyPr>
          <a:lstStyle/>
          <a:p>
            <a:pPr marL="0" indent="0" algn="ctr">
              <a:buNone/>
            </a:pPr>
            <a:r>
              <a:rPr lang="en-US" sz="3900" dirty="0">
                <a:hlinkClick r:id="rId2"/>
              </a:rPr>
              <a:t>www.menuanalytics.com</a:t>
            </a:r>
            <a:endParaRPr lang="en-US" sz="3900" dirty="0"/>
          </a:p>
          <a:p>
            <a:pPr marL="0" indent="0">
              <a:buNone/>
            </a:pPr>
            <a:r>
              <a:rPr lang="en-US" dirty="0"/>
              <a:t>If you would like to discuss your food service operation’s need for nutrition services, we would be happy to talk with you.  Drop us a note and we will be in touch right away!</a:t>
            </a:r>
          </a:p>
          <a:p>
            <a:pPr marL="0" indent="0">
              <a:buNone/>
            </a:pPr>
            <a:endParaRPr lang="en-US" dirty="0"/>
          </a:p>
          <a:p>
            <a:pPr marL="0" indent="0">
              <a:lnSpc>
                <a:spcPct val="120000"/>
              </a:lnSpc>
              <a:buNone/>
            </a:pPr>
            <a:r>
              <a:rPr lang="en-US" dirty="0"/>
              <a:t>Lisa Eberhart, RD, LDN, CDE – Director of Nutrition Services  </a:t>
            </a:r>
          </a:p>
          <a:p>
            <a:pPr marL="0" indent="0">
              <a:lnSpc>
                <a:spcPct val="120000"/>
              </a:lnSpc>
              <a:buNone/>
            </a:pPr>
            <a:r>
              <a:rPr lang="en-US" dirty="0"/>
              <a:t>919-880-4562</a:t>
            </a:r>
          </a:p>
          <a:p>
            <a:pPr marL="0" indent="0">
              <a:lnSpc>
                <a:spcPct val="120000"/>
              </a:lnSpc>
              <a:buNone/>
            </a:pPr>
            <a:r>
              <a:rPr lang="en-US" dirty="0">
                <a:hlinkClick r:id="rId3"/>
              </a:rPr>
              <a:t>lisa@menuanalytics.com</a:t>
            </a:r>
            <a:endParaRPr lang="en-US" dirty="0"/>
          </a:p>
          <a:p>
            <a:pPr marL="0" indent="0">
              <a:buNone/>
            </a:pPr>
            <a:endParaRPr lang="en-US" dirty="0"/>
          </a:p>
          <a:p>
            <a:pPr marL="0" indent="0">
              <a:buNone/>
            </a:pPr>
            <a:r>
              <a:rPr lang="en-US" dirty="0"/>
              <a:t>Randy Lait, CASP – Director of Business Services</a:t>
            </a:r>
          </a:p>
          <a:p>
            <a:pPr marL="0" indent="0">
              <a:buNone/>
            </a:pPr>
            <a:r>
              <a:rPr lang="en-US" dirty="0"/>
              <a:t>919-779-7681</a:t>
            </a:r>
          </a:p>
          <a:p>
            <a:pPr marL="0" indent="0">
              <a:buNone/>
            </a:pPr>
            <a:r>
              <a:rPr lang="en-US" dirty="0">
                <a:hlinkClick r:id="rId4"/>
              </a:rPr>
              <a:t>randy@menuanalytics.com</a:t>
            </a:r>
            <a:endParaRPr lang="en-US" dirty="0"/>
          </a:p>
          <a:p>
            <a:pPr marL="0" indent="0">
              <a:buNone/>
            </a:pPr>
            <a:endParaRPr lang="en-US" dirty="0"/>
          </a:p>
        </p:txBody>
      </p:sp>
    </p:spTree>
    <p:extLst>
      <p:ext uri="{BB962C8B-B14F-4D97-AF65-F5344CB8AC3E}">
        <p14:creationId xmlns:p14="http://schemas.microsoft.com/office/powerpoint/2010/main" val="2864683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new FDA menu labeling law?</a:t>
            </a:r>
          </a:p>
        </p:txBody>
      </p:sp>
      <p:sp>
        <p:nvSpPr>
          <p:cNvPr id="3" name="Content Placeholder 2"/>
          <p:cNvSpPr>
            <a:spLocks noGrp="1"/>
          </p:cNvSpPr>
          <p:nvPr>
            <p:ph idx="1"/>
          </p:nvPr>
        </p:nvSpPr>
        <p:spPr>
          <a:xfrm>
            <a:off x="1447800" y="2514600"/>
            <a:ext cx="9144000" cy="3429001"/>
          </a:xfrm>
        </p:spPr>
        <p:txBody>
          <a:bodyPr vert="horz" lIns="91440" tIns="45720" rIns="91440" bIns="45720" rtlCol="0" anchor="t">
            <a:normAutofit/>
          </a:bodyPr>
          <a:lstStyle/>
          <a:p>
            <a:pPr marL="0" indent="0">
              <a:buNone/>
            </a:pPr>
            <a:r>
              <a:rPr lang="en-US" sz="4000" dirty="0"/>
              <a:t>By May 7, 2018 most chain restaurants, convenience stores, coffee shops, and food outlets that have 20 or more units serving similar menus are required to comply with the new law.</a:t>
            </a:r>
          </a:p>
        </p:txBody>
      </p:sp>
    </p:spTree>
    <p:extLst>
      <p:ext uri="{BB962C8B-B14F-4D97-AF65-F5344CB8AC3E}">
        <p14:creationId xmlns:p14="http://schemas.microsoft.com/office/powerpoint/2010/main" val="324849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new FDA menu labeling law?</a:t>
            </a:r>
          </a:p>
        </p:txBody>
      </p:sp>
      <p:sp>
        <p:nvSpPr>
          <p:cNvPr id="3" name="Content Placeholder 2"/>
          <p:cNvSpPr>
            <a:spLocks noGrp="1"/>
          </p:cNvSpPr>
          <p:nvPr>
            <p:ph idx="1"/>
          </p:nvPr>
        </p:nvSpPr>
        <p:spPr/>
        <p:txBody>
          <a:bodyPr>
            <a:normAutofit lnSpcReduction="10000"/>
          </a:bodyPr>
          <a:lstStyle/>
          <a:p>
            <a:pPr marL="0" indent="0">
              <a:buNone/>
            </a:pPr>
            <a:r>
              <a:rPr lang="en-US" sz="3600" dirty="0"/>
              <a:t>To be covered, an establishment must be a restaurant or similar retail food establishment, as defined in the final rule. In addition, such establishment must: </a:t>
            </a:r>
          </a:p>
          <a:p>
            <a:pPr marL="742950" indent="-742950">
              <a:buFont typeface="+mj-lt"/>
              <a:buAutoNum type="arabicPeriod"/>
            </a:pPr>
            <a:r>
              <a:rPr lang="en-US" sz="3600" dirty="0"/>
              <a:t>be part of a chain of 20 or more locations</a:t>
            </a:r>
          </a:p>
          <a:p>
            <a:pPr marL="742950" indent="-742950">
              <a:buFont typeface="+mj-lt"/>
              <a:buAutoNum type="arabicPeriod"/>
            </a:pPr>
            <a:r>
              <a:rPr lang="en-US" sz="3600" dirty="0"/>
              <a:t>doing business under the same name </a:t>
            </a:r>
          </a:p>
          <a:p>
            <a:pPr marL="742950" indent="-742950">
              <a:buFont typeface="+mj-lt"/>
              <a:buAutoNum type="arabicPeriod"/>
            </a:pPr>
            <a:r>
              <a:rPr lang="en-US" sz="3600" dirty="0"/>
              <a:t>offering for sale substantially the same menu items.</a:t>
            </a:r>
          </a:p>
        </p:txBody>
      </p:sp>
    </p:spTree>
    <p:extLst>
      <p:ext uri="{BB962C8B-B14F-4D97-AF65-F5344CB8AC3E}">
        <p14:creationId xmlns:p14="http://schemas.microsoft.com/office/powerpoint/2010/main" val="3982382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food outlets that require menu labeling</a:t>
            </a:r>
          </a:p>
        </p:txBody>
      </p:sp>
      <p:sp>
        <p:nvSpPr>
          <p:cNvPr id="3" name="Content Placeholder 2"/>
          <p:cNvSpPr>
            <a:spLocks noGrp="1"/>
          </p:cNvSpPr>
          <p:nvPr>
            <p:ph idx="1"/>
          </p:nvPr>
        </p:nvSpPr>
        <p:spPr/>
        <p:txBody>
          <a:bodyPr>
            <a:normAutofit fontScale="85000" lnSpcReduction="20000"/>
          </a:bodyPr>
          <a:lstStyle/>
          <a:p>
            <a:r>
              <a:rPr lang="en-US" dirty="0"/>
              <a:t>Meals from sit-down restaurants</a:t>
            </a:r>
          </a:p>
          <a:p>
            <a:r>
              <a:rPr lang="en-US" dirty="0"/>
              <a:t>Foods purchased at drive-through windows</a:t>
            </a:r>
          </a:p>
          <a:p>
            <a:r>
              <a:rPr lang="en-US" dirty="0"/>
              <a:t>Take-out food, such as pizza</a:t>
            </a:r>
          </a:p>
          <a:p>
            <a:r>
              <a:rPr lang="en-US" dirty="0"/>
              <a:t>Foods, such as made-to-order sandwiches, ordered from a menu or menu board at a grocery store, convenience store or delicatessen</a:t>
            </a:r>
          </a:p>
          <a:p>
            <a:r>
              <a:rPr lang="en-US" dirty="0"/>
              <a:t>Foods you serve yourself from a salad or hot food bar </a:t>
            </a:r>
          </a:p>
          <a:p>
            <a:r>
              <a:rPr lang="en-US" dirty="0"/>
              <a:t>Muffins at a bakery or coffee shop</a:t>
            </a:r>
          </a:p>
          <a:p>
            <a:r>
              <a:rPr lang="en-US" dirty="0"/>
              <a:t>Popcorn purchased at a movie theater or amusement park</a:t>
            </a:r>
          </a:p>
          <a:p>
            <a:r>
              <a:rPr lang="en-US" dirty="0"/>
              <a:t>A scoop of ice cream, milk shake or sundae from an ice cream store</a:t>
            </a:r>
          </a:p>
          <a:p>
            <a:r>
              <a:rPr lang="en-US" dirty="0"/>
              <a:t>Hot dogs or frozen drinks prepared on site in a convenience or warehouse store</a:t>
            </a:r>
          </a:p>
          <a:p>
            <a:r>
              <a:rPr lang="en-US" dirty="0"/>
              <a:t>Certain alcoholic beverages</a:t>
            </a:r>
          </a:p>
          <a:p>
            <a:endParaRPr lang="en-US" dirty="0"/>
          </a:p>
        </p:txBody>
      </p:sp>
    </p:spTree>
    <p:extLst>
      <p:ext uri="{BB962C8B-B14F-4D97-AF65-F5344CB8AC3E}">
        <p14:creationId xmlns:p14="http://schemas.microsoft.com/office/powerpoint/2010/main" val="741770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does calorie information need to be displayed?</a:t>
            </a:r>
          </a:p>
        </p:txBody>
      </p:sp>
      <p:sp>
        <p:nvSpPr>
          <p:cNvPr id="3" name="Content Placeholder 2"/>
          <p:cNvSpPr>
            <a:spLocks noGrp="1"/>
          </p:cNvSpPr>
          <p:nvPr>
            <p:ph idx="1"/>
          </p:nvPr>
        </p:nvSpPr>
        <p:spPr>
          <a:xfrm>
            <a:off x="1524000" y="2172237"/>
            <a:ext cx="9144000" cy="4191001"/>
          </a:xfrm>
        </p:spPr>
        <p:txBody>
          <a:bodyPr>
            <a:normAutofit fontScale="77500" lnSpcReduction="20000"/>
          </a:bodyPr>
          <a:lstStyle/>
          <a:p>
            <a:pPr marL="0" indent="0">
              <a:buNone/>
            </a:pPr>
            <a:r>
              <a:rPr lang="en-US" sz="4000" b="1" dirty="0"/>
              <a:t>All menus that customers rely on when deciding what to order </a:t>
            </a:r>
            <a:r>
              <a:rPr lang="en-US" sz="4000" dirty="0"/>
              <a:t>must display the calories for each item in the same size lettering and readability as the price, including:</a:t>
            </a:r>
          </a:p>
          <a:p>
            <a:pPr marL="0" indent="0">
              <a:buNone/>
            </a:pPr>
            <a:endParaRPr lang="en-US" sz="1700" dirty="0"/>
          </a:p>
          <a:p>
            <a:pPr lvl="2"/>
            <a:r>
              <a:rPr lang="en-US" sz="3600" dirty="0"/>
              <a:t>Printed menus</a:t>
            </a:r>
          </a:p>
          <a:p>
            <a:pPr lvl="2"/>
            <a:r>
              <a:rPr lang="en-US" sz="3600" dirty="0"/>
              <a:t>Digital menu boards</a:t>
            </a:r>
          </a:p>
          <a:p>
            <a:pPr lvl="2"/>
            <a:r>
              <a:rPr lang="en-US" sz="3600" dirty="0"/>
              <a:t>Printed menu boards</a:t>
            </a:r>
          </a:p>
          <a:p>
            <a:pPr lvl="2"/>
            <a:r>
              <a:rPr lang="en-US" sz="3600" dirty="0"/>
              <a:t>Kiosk ordering screens</a:t>
            </a:r>
          </a:p>
          <a:p>
            <a:pPr lvl="2"/>
            <a:r>
              <a:rPr lang="en-US" sz="3600" dirty="0"/>
              <a:t>Mobile ordering screens</a:t>
            </a:r>
          </a:p>
          <a:p>
            <a:pPr lvl="2"/>
            <a:r>
              <a:rPr lang="en-US" sz="3600" dirty="0"/>
              <a:t>Drive thru menus</a:t>
            </a:r>
          </a:p>
        </p:txBody>
      </p:sp>
    </p:spTree>
    <p:extLst>
      <p:ext uri="{BB962C8B-B14F-4D97-AF65-F5344CB8AC3E}">
        <p14:creationId xmlns:p14="http://schemas.microsoft.com/office/powerpoint/2010/main" val="24264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Succinct statement on calories</a:t>
            </a:r>
          </a:p>
        </p:txBody>
      </p:sp>
      <p:sp>
        <p:nvSpPr>
          <p:cNvPr id="3" name="Content Placeholder 2"/>
          <p:cNvSpPr>
            <a:spLocks noGrp="1"/>
          </p:cNvSpPr>
          <p:nvPr>
            <p:ph idx="1"/>
          </p:nvPr>
        </p:nvSpPr>
        <p:spPr>
          <a:xfrm>
            <a:off x="1524000" y="1828799"/>
            <a:ext cx="9144000" cy="4343401"/>
          </a:xfrm>
        </p:spPr>
        <p:txBody>
          <a:bodyPr>
            <a:normAutofit lnSpcReduction="10000"/>
          </a:bodyPr>
          <a:lstStyle/>
          <a:p>
            <a:pPr marL="0" indent="0">
              <a:buNone/>
            </a:pPr>
            <a:r>
              <a:rPr lang="en-US" sz="4000" dirty="0"/>
              <a:t>These menus must also display text about the average daily caloric intake a person needs, as a reference point, such as:</a:t>
            </a:r>
          </a:p>
          <a:p>
            <a:pPr marL="0" indent="0">
              <a:buNone/>
            </a:pPr>
            <a:endParaRPr lang="en-US" sz="4000" dirty="0"/>
          </a:p>
          <a:p>
            <a:pPr marL="0" indent="0">
              <a:buNone/>
            </a:pPr>
            <a:r>
              <a:rPr lang="en-US" sz="4000" dirty="0"/>
              <a:t>“2,000 calories a day is used for general nutrition advice, but calorie needs vary.”</a:t>
            </a:r>
          </a:p>
        </p:txBody>
      </p:sp>
    </p:spTree>
    <p:extLst>
      <p:ext uri="{BB962C8B-B14F-4D97-AF65-F5344CB8AC3E}">
        <p14:creationId xmlns:p14="http://schemas.microsoft.com/office/powerpoint/2010/main" val="188301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Complete nutrition data available on demand</a:t>
            </a:r>
          </a:p>
        </p:txBody>
      </p:sp>
      <p:sp>
        <p:nvSpPr>
          <p:cNvPr id="3" name="Content Placeholder 2"/>
          <p:cNvSpPr>
            <a:spLocks noGrp="1"/>
          </p:cNvSpPr>
          <p:nvPr>
            <p:ph idx="1"/>
          </p:nvPr>
        </p:nvSpPr>
        <p:spPr>
          <a:xfrm>
            <a:off x="838200" y="1828800"/>
            <a:ext cx="9906000" cy="4800600"/>
          </a:xfrm>
        </p:spPr>
        <p:txBody>
          <a:bodyPr>
            <a:noAutofit/>
          </a:bodyPr>
          <a:lstStyle/>
          <a:p>
            <a:pPr marL="0" indent="0">
              <a:buNone/>
            </a:pPr>
            <a:r>
              <a:rPr lang="en-US" sz="2800" dirty="0"/>
              <a:t>Complete nutrition information on your menu items, including total calories, calories from fat, total fat, saturated fat, trans fat, cholesterol, sodium, total carbohydrates, fiber, sugars, and protein—will have to be made available </a:t>
            </a:r>
            <a:r>
              <a:rPr lang="en-US" sz="2800" u="sng" dirty="0"/>
              <a:t>in writing </a:t>
            </a:r>
            <a:r>
              <a:rPr lang="en-US" sz="2800" dirty="0"/>
              <a:t>on request.</a:t>
            </a:r>
          </a:p>
          <a:p>
            <a:pPr marL="0" indent="0">
              <a:buNone/>
            </a:pPr>
            <a:r>
              <a:rPr lang="en-US" sz="2800" dirty="0"/>
              <a:t>In addition, covered establishments will also be required to post a statement on menus and menu boards about the availability of such additional written nutrition information.</a:t>
            </a:r>
          </a:p>
          <a:p>
            <a:pPr marL="0" indent="0">
              <a:buNone/>
            </a:pPr>
            <a:r>
              <a:rPr lang="en-US" sz="2800" dirty="0"/>
              <a:t>This can be a brochure, a laminated sheet, a handout, or on screen display, such as a web page a customer or your staff can summon while ordering.  Consider the ADA needs of customers as well.</a:t>
            </a:r>
          </a:p>
        </p:txBody>
      </p:sp>
    </p:spTree>
    <p:extLst>
      <p:ext uri="{BB962C8B-B14F-4D97-AF65-F5344CB8AC3E}">
        <p14:creationId xmlns:p14="http://schemas.microsoft.com/office/powerpoint/2010/main" val="177296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of this can be tricky</a:t>
            </a:r>
          </a:p>
        </p:txBody>
      </p:sp>
      <p:sp>
        <p:nvSpPr>
          <p:cNvPr id="3" name="Content Placeholder 2"/>
          <p:cNvSpPr>
            <a:spLocks noGrp="1"/>
          </p:cNvSpPr>
          <p:nvPr>
            <p:ph idx="1"/>
          </p:nvPr>
        </p:nvSpPr>
        <p:spPr/>
        <p:txBody>
          <a:bodyPr/>
          <a:lstStyle/>
          <a:p>
            <a:r>
              <a:rPr lang="en-US" dirty="0"/>
              <a:t>How do you handle menu labeling on a self service buffet with many items?</a:t>
            </a:r>
          </a:p>
          <a:p>
            <a:r>
              <a:rPr lang="en-US" dirty="0"/>
              <a:t>What about combo meals at a single price?</a:t>
            </a:r>
          </a:p>
          <a:p>
            <a:r>
              <a:rPr lang="en-US" dirty="0"/>
              <a:t>How do you label menu items that have customizable ingredients, like a build-to-order sandwich or a pizza with a variety of toppings?</a:t>
            </a:r>
          </a:p>
          <a:p>
            <a:r>
              <a:rPr lang="en-US" dirty="0"/>
              <a:t>Does a promotional poster in a storefront that depicts a menu item and its price require calories to be posted as well?</a:t>
            </a:r>
          </a:p>
          <a:p>
            <a:r>
              <a:rPr lang="en-US" dirty="0"/>
              <a:t>Do you label nutrition content by the container, by the serving measure, by the ounce?</a:t>
            </a:r>
          </a:p>
          <a:p>
            <a:r>
              <a:rPr lang="en-US" dirty="0"/>
              <a:t>What about condiments and toppings?</a:t>
            </a:r>
          </a:p>
        </p:txBody>
      </p:sp>
    </p:spTree>
    <p:extLst>
      <p:ext uri="{BB962C8B-B14F-4D97-AF65-F5344CB8AC3E}">
        <p14:creationId xmlns:p14="http://schemas.microsoft.com/office/powerpoint/2010/main" val="209185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can help!</a:t>
            </a:r>
          </a:p>
        </p:txBody>
      </p:sp>
      <p:sp>
        <p:nvSpPr>
          <p:cNvPr id="3" name="Content Placeholder 2"/>
          <p:cNvSpPr>
            <a:spLocks noGrp="1"/>
          </p:cNvSpPr>
          <p:nvPr>
            <p:ph idx="1"/>
          </p:nvPr>
        </p:nvSpPr>
        <p:spPr>
          <a:xfrm>
            <a:off x="1524000" y="1828799"/>
            <a:ext cx="9144000" cy="3276601"/>
          </a:xfrm>
        </p:spPr>
        <p:txBody>
          <a:bodyPr>
            <a:normAutofit/>
          </a:bodyPr>
          <a:lstStyle/>
          <a:p>
            <a:pPr marL="0" indent="0">
              <a:buNone/>
            </a:pPr>
            <a:r>
              <a:rPr lang="en-US" sz="3600" dirty="0"/>
              <a:t>Menu Analytics can review your menus and recipes and provide detailed nutrition data that you will need to update your menu boards, digital signs, drive through menus, and for complete information for customer requests.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4876800"/>
            <a:ext cx="5306786" cy="1857375"/>
          </a:xfrm>
          <a:prstGeom prst="rect">
            <a:avLst/>
          </a:prstGeom>
        </p:spPr>
      </p:pic>
    </p:spTree>
    <p:extLst>
      <p:ext uri="{BB962C8B-B14F-4D97-AF65-F5344CB8AC3E}">
        <p14:creationId xmlns:p14="http://schemas.microsoft.com/office/powerpoint/2010/main" val="2703230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dical Health 16x9">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CEF502-15EE-45C7-AFE8-30E87AC73C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Medical design presentation (widescreen)</Template>
  <TotalTime>0</TotalTime>
  <Words>683</Words>
  <Application>Microsoft Office PowerPoint</Application>
  <PresentationFormat>Widescreen</PresentationFormat>
  <Paragraphs>67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Medical Health 16x9</vt:lpstr>
      <vt:lpstr>The New FDA Menu Labeling Law and You</vt:lpstr>
      <vt:lpstr>What is the new FDA menu labeling law?</vt:lpstr>
      <vt:lpstr>What is the new FDA menu labeling law?</vt:lpstr>
      <vt:lpstr>Examples of food outlets that require menu labeling</vt:lpstr>
      <vt:lpstr>Where does calorie information need to be displayed?</vt:lpstr>
      <vt:lpstr>Succinct statement on calories</vt:lpstr>
      <vt:lpstr>Complete nutrition data available on demand</vt:lpstr>
      <vt:lpstr>Some of this can be tricky</vt:lpstr>
      <vt:lpstr>We can help!</vt:lpstr>
      <vt:lpstr>Getting the data you need to comply in 3 easy steps</vt:lpstr>
      <vt:lpstr>Contact us for a no obligation discuss of your needs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FDA Menu Labeling Law and You</dc:title>
  <dc:creator/>
  <cp:keywords/>
  <cp:lastModifiedBy/>
  <cp:revision>2</cp:revision>
  <dcterms:created xsi:type="dcterms:W3CDTF">2015-10-17T22:59:04Z</dcterms:created>
  <dcterms:modified xsi:type="dcterms:W3CDTF">2018-04-20T21:03:51Z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TC029010249991</vt:lpwstr>
  </property>
</Properties>
</file>